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7"/>
  </p:notesMasterIdLst>
  <p:sldIdLst>
    <p:sldId id="256" r:id="rId2"/>
    <p:sldId id="257" r:id="rId3"/>
    <p:sldId id="258" r:id="rId4"/>
    <p:sldId id="260" r:id="rId5"/>
    <p:sldId id="261" r:id="rId6"/>
    <p:sldId id="267" r:id="rId7"/>
    <p:sldId id="266" r:id="rId8"/>
    <p:sldId id="265" r:id="rId9"/>
    <p:sldId id="264" r:id="rId10"/>
    <p:sldId id="263" r:id="rId11"/>
    <p:sldId id="262" r:id="rId12"/>
    <p:sldId id="268" r:id="rId13"/>
    <p:sldId id="275" r:id="rId14"/>
    <p:sldId id="274" r:id="rId15"/>
    <p:sldId id="273" r:id="rId16"/>
    <p:sldId id="272" r:id="rId17"/>
    <p:sldId id="271" r:id="rId18"/>
    <p:sldId id="270" r:id="rId19"/>
    <p:sldId id="269" r:id="rId20"/>
    <p:sldId id="276" r:id="rId21"/>
    <p:sldId id="281" r:id="rId22"/>
    <p:sldId id="280" r:id="rId23"/>
    <p:sldId id="279" r:id="rId24"/>
    <p:sldId id="278" r:id="rId25"/>
    <p:sldId id="282" r:id="rId26"/>
    <p:sldId id="277" r:id="rId27"/>
    <p:sldId id="283" r:id="rId28"/>
    <p:sldId id="284" r:id="rId29"/>
    <p:sldId id="285" r:id="rId30"/>
    <p:sldId id="286" r:id="rId31"/>
    <p:sldId id="287" r:id="rId32"/>
    <p:sldId id="288" r:id="rId33"/>
    <p:sldId id="291" r:id="rId34"/>
    <p:sldId id="289" r:id="rId35"/>
    <p:sldId id="290" r:id="rId3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eção Padrão" id="{3CA0C325-4422-4812-9AA3-1AE7AEA8C68D}">
          <p14:sldIdLst>
            <p14:sldId id="256"/>
            <p14:sldId id="257"/>
            <p14:sldId id="258"/>
            <p14:sldId id="260"/>
            <p14:sldId id="261"/>
            <p14:sldId id="267"/>
            <p14:sldId id="266"/>
            <p14:sldId id="265"/>
            <p14:sldId id="264"/>
            <p14:sldId id="263"/>
          </p14:sldIdLst>
        </p14:section>
        <p14:section name="Seção sem Título" id="{DD6A0ADB-FD71-4D0B-AE2F-A4A739A0E0E3}">
          <p14:sldIdLst>
            <p14:sldId id="262"/>
            <p14:sldId id="268"/>
            <p14:sldId id="275"/>
            <p14:sldId id="274"/>
            <p14:sldId id="273"/>
            <p14:sldId id="272"/>
            <p14:sldId id="271"/>
            <p14:sldId id="270"/>
            <p14:sldId id="269"/>
            <p14:sldId id="276"/>
            <p14:sldId id="281"/>
            <p14:sldId id="280"/>
            <p14:sldId id="279"/>
            <p14:sldId id="278"/>
            <p14:sldId id="282"/>
            <p14:sldId id="277"/>
            <p14:sldId id="283"/>
            <p14:sldId id="284"/>
            <p14:sldId id="285"/>
            <p14:sldId id="286"/>
            <p14:sldId id="287"/>
            <p14:sldId id="288"/>
            <p14:sldId id="291"/>
            <p14:sldId id="289"/>
            <p14:sldId id="29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>
        <p:scale>
          <a:sx n="70" d="100"/>
          <a:sy n="70" d="100"/>
        </p:scale>
        <p:origin x="-14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10ED8-B61B-4216-A8EE-21604C92DBE7}" type="datetimeFigureOut">
              <a:rPr lang="pt-BR" smtClean="0"/>
              <a:pPr/>
              <a:t>28/05/2019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A6FA5-6EBD-43D9-8EC7-93399B8E66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82859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A6FA5-6EBD-43D9-8EC7-93399B8E66CE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14816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A6FA5-6EBD-43D9-8EC7-93399B8E66CE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8018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A6FA5-6EBD-43D9-8EC7-93399B8E66CE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71374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8295-9CA1-4E5D-8C5F-1045EA35BA48}" type="datetimeFigureOut">
              <a:rPr lang="pt-BR" smtClean="0"/>
              <a:pPr/>
              <a:t>28/05/2019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6F811-4E5D-4375-87D5-80CE77E07BB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8295-9CA1-4E5D-8C5F-1045EA35BA48}" type="datetimeFigureOut">
              <a:rPr lang="pt-BR" smtClean="0"/>
              <a:pPr/>
              <a:t>28/05/2019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6F811-4E5D-4375-87D5-80CE77E07BB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8295-9CA1-4E5D-8C5F-1045EA35BA48}" type="datetimeFigureOut">
              <a:rPr lang="pt-BR" smtClean="0"/>
              <a:pPr/>
              <a:t>28/05/2019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6F811-4E5D-4375-87D5-80CE77E07BB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8295-9CA1-4E5D-8C5F-1045EA35BA48}" type="datetimeFigureOut">
              <a:rPr lang="pt-BR" smtClean="0"/>
              <a:pPr/>
              <a:t>28/05/2019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6F811-4E5D-4375-87D5-80CE77E07BB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8295-9CA1-4E5D-8C5F-1045EA35BA48}" type="datetimeFigureOut">
              <a:rPr lang="pt-BR" smtClean="0"/>
              <a:pPr/>
              <a:t>28/05/2019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6F811-4E5D-4375-87D5-80CE77E07BB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8295-9CA1-4E5D-8C5F-1045EA35BA48}" type="datetimeFigureOut">
              <a:rPr lang="pt-BR" smtClean="0"/>
              <a:pPr/>
              <a:t>28/05/2019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6F811-4E5D-4375-87D5-80CE77E07BB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8295-9CA1-4E5D-8C5F-1045EA35BA48}" type="datetimeFigureOut">
              <a:rPr lang="pt-BR" smtClean="0"/>
              <a:pPr/>
              <a:t>28/05/2019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6F811-4E5D-4375-87D5-80CE77E07BB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8295-9CA1-4E5D-8C5F-1045EA35BA48}" type="datetimeFigureOut">
              <a:rPr lang="pt-BR" smtClean="0"/>
              <a:pPr/>
              <a:t>28/05/2019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6F811-4E5D-4375-87D5-80CE77E07BB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8295-9CA1-4E5D-8C5F-1045EA35BA48}" type="datetimeFigureOut">
              <a:rPr lang="pt-BR" smtClean="0"/>
              <a:pPr/>
              <a:t>28/05/2019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6F811-4E5D-4375-87D5-80CE77E07BB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8295-9CA1-4E5D-8C5F-1045EA35BA48}" type="datetimeFigureOut">
              <a:rPr lang="pt-BR" smtClean="0"/>
              <a:pPr/>
              <a:t>28/05/2019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6F811-4E5D-4375-87D5-80CE77E07BB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8295-9CA1-4E5D-8C5F-1045EA35BA48}" type="datetimeFigureOut">
              <a:rPr lang="pt-BR" smtClean="0"/>
              <a:pPr/>
              <a:t>28/05/2019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A6F811-4E5D-4375-87D5-80CE77E07BB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3A6F811-4E5D-4375-87D5-80CE77E07BB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B0A8295-9CA1-4E5D-8C5F-1045EA35BA48}" type="datetimeFigureOut">
              <a:rPr lang="pt-BR" smtClean="0"/>
              <a:pPr/>
              <a:t>28/05/2019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mec.ct.utfpr.edu.br/motores/downloads/1%20INTRODU%C3%87%C3%83O%20AOS%20MOTORES.pdf" TargetMode="External"/><Relationship Id="rId7" Type="http://schemas.openxmlformats.org/officeDocument/2006/relationships/hyperlink" Target="http://energiainteligenteufjf.com/como-funciona/como-funciona-motores-a-combustao-interna/" TargetMode="External"/><Relationship Id="rId2" Type="http://schemas.openxmlformats.org/officeDocument/2006/relationships/hyperlink" Target="https://mundoeducacao.bol.uol.com.br/quimica/funcionamento-motor-combustao-interna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utocarup.com.br/introducao-aos-motores-a-combustao-interna/" TargetMode="External"/><Relationship Id="rId5" Type="http://schemas.openxmlformats.org/officeDocument/2006/relationships/hyperlink" Target="https://paginas.fe.up.pt/~projfeup/submit_14_15/uploads/relat_1M06_1.pdf" TargetMode="External"/><Relationship Id="rId4" Type="http://schemas.openxmlformats.org/officeDocument/2006/relationships/hyperlink" Target="https://wp.ufpel.edu.br/mlaura/files/2013/01/Apostila-de-Motores-a-Combust%C3%A3o-Interna.pdf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A</a:t>
            </a:r>
            <a:r>
              <a:rPr lang="pt-BR" dirty="0" smtClean="0"/>
              <a:t>lunos</a:t>
            </a:r>
            <a:r>
              <a:rPr lang="pt-BR" dirty="0" smtClean="0"/>
              <a:t>: Victor Gabriel Silveira e Vinicius da Silva Custódio</a:t>
            </a:r>
          </a:p>
          <a:p>
            <a:endParaRPr lang="pt-BR" dirty="0" smtClean="0"/>
          </a:p>
          <a:p>
            <a:r>
              <a:rPr lang="pt-BR" dirty="0" smtClean="0"/>
              <a:t>Professor(es): Luiz Teixeira e Walter </a:t>
            </a:r>
            <a:r>
              <a:rPr lang="pt-BR" dirty="0" smtClean="0"/>
              <a:t>Antonio </a:t>
            </a:r>
            <a:r>
              <a:rPr lang="pt-BR" dirty="0" err="1" smtClean="0"/>
              <a:t>Bazzo</a:t>
            </a:r>
            <a:endParaRPr lang="pt-BR" dirty="0" smtClean="0"/>
          </a:p>
          <a:p>
            <a:r>
              <a:rPr lang="pt-BR" dirty="0" smtClean="0"/>
              <a:t>Introdução à Engenharia Mecânica – UFSC – 2019-1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23528" y="1052736"/>
            <a:ext cx="797212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t-BR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Motores a combustão interna</a:t>
            </a:r>
            <a:endParaRPr lang="pt-BR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600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620000" cy="1143000"/>
          </a:xfrm>
        </p:spPr>
        <p:txBody>
          <a:bodyPr/>
          <a:lstStyle/>
          <a:p>
            <a:r>
              <a:rPr lang="pt-BR" dirty="0" smtClean="0"/>
              <a:t>Bloco do motor 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aixaDeTexto 3"/>
              <p:cNvSpPr txBox="1"/>
              <p:nvPr/>
            </p:nvSpPr>
            <p:spPr>
              <a:xfrm>
                <a:off x="4114800" y="2971800"/>
                <a:ext cx="23823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FEFC76CE-476F-4C5E-8475-EED24F7BEACC}" type="mathplaceholder">
                        <a:rPr lang="pt-BR" i="1" smtClean="0">
                          <a:latin typeface="Cambria Math"/>
                        </a:rPr>
                        <a:t>Digite a equação aqui.</a:t>
                      </a:fld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971800"/>
                <a:ext cx="2382383" cy="369332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bloco do motor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3543"/>
          <a:stretch>
            <a:fillRect/>
          </a:stretch>
        </p:blipFill>
        <p:spPr bwMode="auto">
          <a:xfrm>
            <a:off x="539552" y="2276872"/>
            <a:ext cx="5266944" cy="3989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539552" y="1412776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: É a maior parte do motor e sustenta todas as outras </a:t>
            </a:r>
            <a:r>
              <a:rPr lang="pt-BR" dirty="0" smtClean="0"/>
              <a:t>partes.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1195" y="2320148"/>
            <a:ext cx="2831976" cy="167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248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Cárter do motor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cárter é a parte inferior do motor;</a:t>
            </a:r>
          </a:p>
          <a:p>
            <a:r>
              <a:rPr lang="pt-BR" dirty="0"/>
              <a:t>normalmente é o reservatório de óleo lubrificante. 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3068960"/>
            <a:ext cx="3906824" cy="3294045"/>
          </a:xfrm>
          <a:prstGeom prst="rect">
            <a:avLst/>
          </a:prstGeom>
        </p:spPr>
      </p:pic>
      <p:pic>
        <p:nvPicPr>
          <p:cNvPr id="5" name="Picture 4" descr="cárter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12136"/>
            <a:ext cx="3218882" cy="280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9164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Principais componentes do cabeçote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Válvulas: as válvulas são usadas nos motores de quatro tempos. Controlam a entrada e saída de gases em cada cilindro do motor. </a:t>
            </a:r>
          </a:p>
          <a:p>
            <a:endParaRPr lang="pt-BR" dirty="0"/>
          </a:p>
        </p:txBody>
      </p:sp>
      <p:pic>
        <p:nvPicPr>
          <p:cNvPr id="4" name="Picture 4" descr="válvul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758" b="10709"/>
          <a:stretch>
            <a:fillRect/>
          </a:stretch>
        </p:blipFill>
        <p:spPr bwMode="auto">
          <a:xfrm>
            <a:off x="3707904" y="2780928"/>
            <a:ext cx="4344988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3384165"/>
            <a:ext cx="259080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250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Principais componentes do cabeçote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dirty="0"/>
              <a:t>Eixo de cames;</a:t>
            </a:r>
          </a:p>
          <a:p>
            <a:pPr>
              <a:lnSpc>
                <a:spcPct val="90000"/>
              </a:lnSpc>
            </a:pPr>
            <a:r>
              <a:rPr lang="pt-BR" dirty="0"/>
              <a:t>Eixo de comando de válvulas; </a:t>
            </a:r>
          </a:p>
          <a:p>
            <a:pPr>
              <a:lnSpc>
                <a:spcPct val="90000"/>
              </a:lnSpc>
            </a:pPr>
            <a:r>
              <a:rPr lang="pt-BR" dirty="0"/>
              <a:t>possui um ressaltos ou cames para cada válvula. </a:t>
            </a:r>
          </a:p>
          <a:p>
            <a:pPr>
              <a:lnSpc>
                <a:spcPct val="90000"/>
              </a:lnSpc>
            </a:pPr>
            <a:r>
              <a:rPr lang="pt-BR" dirty="0"/>
              <a:t>são fabricados em aço forjado ou ferro fundido. 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3072795"/>
            <a:ext cx="2844595" cy="374441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828879"/>
            <a:ext cx="3837900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977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Pistão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É a parte do motor que recebe o movimento de expansão dos gases. </a:t>
            </a:r>
            <a:endParaRPr lang="pt-BR" dirty="0" smtClean="0"/>
          </a:p>
          <a:p>
            <a:endParaRPr lang="pt-BR" dirty="0"/>
          </a:p>
        </p:txBody>
      </p:sp>
      <p:pic>
        <p:nvPicPr>
          <p:cNvPr id="4" name="Picture 4" descr="pistão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3500439"/>
            <a:ext cx="3960490" cy="2199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9" descr="Recorte de Tel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6529" y="2595113"/>
            <a:ext cx="3311525" cy="31051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988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Anéis de segmento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No pistão encontram-se dois tipos de anéis: </a:t>
            </a:r>
            <a:endParaRPr lang="pt-BR" dirty="0" smtClean="0"/>
          </a:p>
          <a:p>
            <a:r>
              <a:rPr lang="pt-BR" dirty="0" smtClean="0"/>
              <a:t>1</a:t>
            </a:r>
            <a:r>
              <a:rPr lang="pt-BR" dirty="0"/>
              <a:t>) anéis de vedação – estão mais próximos da parte superior (cabeça) do pistão; </a:t>
            </a:r>
            <a:endParaRPr lang="pt-BR" dirty="0" smtClean="0"/>
          </a:p>
          <a:p>
            <a:r>
              <a:rPr lang="pt-BR" dirty="0" smtClean="0"/>
              <a:t>2</a:t>
            </a:r>
            <a:r>
              <a:rPr lang="pt-BR" dirty="0"/>
              <a:t>) anéis de lubrificação – estão localizados na parte inferior do pistão e têm a finalidade de lubrificar as paredes do cilindro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3573016"/>
            <a:ext cx="4176464" cy="313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599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Biela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São consideradas o braço de ligação entre os pistões </a:t>
            </a:r>
            <a:r>
              <a:rPr lang="pt-BR" dirty="0"/>
              <a:t> </a:t>
            </a:r>
            <a:r>
              <a:rPr lang="pt-BR" dirty="0" smtClean="0"/>
              <a:t>e o virabrequim. Recebem o impulso dos pistões, transmitindo-o ao virabrequim.</a:t>
            </a:r>
          </a:p>
          <a:p>
            <a:r>
              <a:rPr lang="pt-BR" dirty="0" smtClean="0"/>
              <a:t>Movimento retilíneo – movimento rotativo.</a:t>
            </a:r>
            <a:endParaRPr lang="pt-BR" dirty="0"/>
          </a:p>
        </p:txBody>
      </p:sp>
      <p:pic>
        <p:nvPicPr>
          <p:cNvPr id="4" name="Espaço Reservado para Conteúdo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187450" y="3068960"/>
            <a:ext cx="2020512" cy="3600301"/>
          </a:xfrm>
          <a:prstGeom prst="rect">
            <a:avLst/>
          </a:prstGeom>
          <a:ln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3717032"/>
            <a:ext cx="273630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604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</a:t>
            </a:r>
            <a:r>
              <a:rPr lang="pt-BR" dirty="0" smtClean="0"/>
              <a:t>irabrequim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Eixo de manivelas ou árvore de manivelas.</a:t>
            </a:r>
          </a:p>
          <a:p>
            <a:r>
              <a:rPr lang="pt-BR" dirty="0"/>
              <a:t>T</a:t>
            </a:r>
            <a:r>
              <a:rPr lang="pt-BR" dirty="0" smtClean="0"/>
              <a:t>em </a:t>
            </a:r>
            <a:r>
              <a:rPr lang="pt-BR" dirty="0"/>
              <a:t>como principal função receber o movimento alternativo e linear do êmbolo e da biela e, transformá-lo em movimento de </a:t>
            </a:r>
            <a:r>
              <a:rPr lang="pt-BR" dirty="0" smtClean="0"/>
              <a:t>rotação</a:t>
            </a:r>
            <a:r>
              <a:rPr lang="pt-BR" dirty="0"/>
              <a:t>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3501008"/>
            <a:ext cx="3967088" cy="264208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3802873"/>
            <a:ext cx="22479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121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</a:t>
            </a:r>
            <a:r>
              <a:rPr lang="pt-BR" dirty="0" smtClean="0"/>
              <a:t>olante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É constituído por uma massa de ferro fundido e é fixado no virabrequim. Acumula a energia cinética, propiciando uma velocidade angular uniforme no eixo de transmissão do motor.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3356992"/>
            <a:ext cx="2740912" cy="205568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3356992"/>
            <a:ext cx="2808312" cy="211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79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Mancais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Os mancais são utilizados para reduzir o atrito, e servir de apoio as partes moveis do motor, aos moentes, e aos </a:t>
            </a:r>
            <a:r>
              <a:rPr lang="pt-BR" dirty="0" err="1" smtClean="0"/>
              <a:t>munhões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2789806"/>
            <a:ext cx="2960300" cy="251140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3140968"/>
            <a:ext cx="2857500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532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Agenda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7620000" cy="5400600"/>
          </a:xfrm>
        </p:spPr>
        <p:txBody>
          <a:bodyPr>
            <a:normAutofit/>
          </a:bodyPr>
          <a:lstStyle/>
          <a:p>
            <a:pPr marL="868680" lvl="1" indent="-457200">
              <a:buFont typeface="+mj-lt"/>
              <a:buAutoNum type="arabicPeriod"/>
            </a:pPr>
            <a:r>
              <a:rPr lang="pt-BR" dirty="0" smtClean="0"/>
              <a:t>História evolutiva dos motores</a:t>
            </a:r>
            <a:r>
              <a:rPr lang="pt-BR" dirty="0" smtClean="0"/>
              <a:t>................................................. </a:t>
            </a:r>
            <a:r>
              <a:rPr lang="pt-BR" dirty="0" smtClean="0"/>
              <a:t>3.</a:t>
            </a:r>
          </a:p>
          <a:p>
            <a:pPr marL="868680" lvl="1" indent="-457200">
              <a:buFont typeface="+mj-lt"/>
              <a:buAutoNum type="arabicPeriod"/>
            </a:pPr>
            <a:r>
              <a:rPr lang="pt-BR" dirty="0" smtClean="0"/>
              <a:t>Definição</a:t>
            </a:r>
            <a:r>
              <a:rPr lang="pt-BR" dirty="0" smtClean="0"/>
              <a:t>..................................................................................   </a:t>
            </a:r>
            <a:r>
              <a:rPr lang="pt-BR" dirty="0" smtClean="0"/>
              <a:t>4</a:t>
            </a:r>
            <a:r>
              <a:rPr lang="pt-BR" b="1" dirty="0" smtClean="0"/>
              <a:t>.</a:t>
            </a:r>
          </a:p>
          <a:p>
            <a:pPr marL="868680" lvl="1" indent="-457200">
              <a:buFont typeface="+mj-lt"/>
              <a:buAutoNum type="arabicPeriod"/>
            </a:pPr>
            <a:r>
              <a:rPr lang="pt-BR" dirty="0" smtClean="0"/>
              <a:t>Tipos de motores</a:t>
            </a:r>
            <a:r>
              <a:rPr lang="pt-BR" dirty="0" smtClean="0"/>
              <a:t>......................................................................  </a:t>
            </a:r>
            <a:r>
              <a:rPr lang="pt-BR" dirty="0" smtClean="0"/>
              <a:t>4.</a:t>
            </a:r>
          </a:p>
          <a:p>
            <a:pPr marL="868680" lvl="1" indent="-457200">
              <a:buFont typeface="+mj-lt"/>
              <a:buAutoNum type="arabicPeriod"/>
            </a:pPr>
            <a:r>
              <a:rPr lang="pt-BR" dirty="0" smtClean="0"/>
              <a:t>Motores a combustão externa</a:t>
            </a:r>
            <a:r>
              <a:rPr lang="pt-BR" dirty="0" smtClean="0"/>
              <a:t>.................................................. </a:t>
            </a:r>
            <a:r>
              <a:rPr lang="pt-BR" dirty="0" smtClean="0"/>
              <a:t>5.</a:t>
            </a:r>
          </a:p>
          <a:p>
            <a:pPr marL="868680" lvl="1" indent="-457200">
              <a:buFont typeface="+mj-lt"/>
              <a:buAutoNum type="arabicPeriod"/>
            </a:pPr>
            <a:r>
              <a:rPr lang="pt-BR" dirty="0" smtClean="0"/>
              <a:t>Motores a combustão interna</a:t>
            </a:r>
            <a:r>
              <a:rPr lang="pt-BR" dirty="0" smtClean="0"/>
              <a:t>.................................................   </a:t>
            </a:r>
            <a:r>
              <a:rPr lang="pt-BR" dirty="0" smtClean="0"/>
              <a:t>6.</a:t>
            </a:r>
          </a:p>
          <a:p>
            <a:pPr marL="868680" lvl="1" indent="-457200">
              <a:buFont typeface="+mj-lt"/>
              <a:buAutoNum type="arabicPeriod"/>
            </a:pPr>
            <a:r>
              <a:rPr lang="pt-BR" dirty="0" smtClean="0"/>
              <a:t>Conceitos preliminares de motores a combustão interna</a:t>
            </a:r>
            <a:r>
              <a:rPr lang="pt-BR" dirty="0" smtClean="0"/>
              <a:t>.......  </a:t>
            </a:r>
            <a:r>
              <a:rPr lang="pt-BR" dirty="0" smtClean="0"/>
              <a:t>7.</a:t>
            </a:r>
          </a:p>
          <a:p>
            <a:pPr marL="868680" lvl="1" indent="-457200">
              <a:buFont typeface="+mj-lt"/>
              <a:buAutoNum type="arabicPeriod"/>
            </a:pPr>
            <a:r>
              <a:rPr lang="pt-BR" dirty="0" smtClean="0"/>
              <a:t>Partes componentes</a:t>
            </a:r>
            <a:r>
              <a:rPr lang="pt-BR" dirty="0" smtClean="0"/>
              <a:t>.................................................................  </a:t>
            </a:r>
            <a:r>
              <a:rPr lang="pt-BR" dirty="0" smtClean="0"/>
              <a:t>8</a:t>
            </a:r>
          </a:p>
          <a:p>
            <a:pPr marL="868680" lvl="1" indent="-457200">
              <a:buFont typeface="+mj-lt"/>
              <a:buAutoNum type="arabicPeriod"/>
            </a:pPr>
            <a:r>
              <a:rPr lang="pt-BR" dirty="0" smtClean="0"/>
              <a:t>Funcionamento....................................................................... 20.</a:t>
            </a:r>
          </a:p>
          <a:p>
            <a:pPr marL="868680" lvl="1" indent="-457200">
              <a:buFont typeface="+mj-lt"/>
              <a:buAutoNum type="arabicPeriod"/>
            </a:pPr>
            <a:r>
              <a:rPr lang="pt-BR" dirty="0" smtClean="0"/>
              <a:t>Gasolina de boa X má qualidade............................................. 26.</a:t>
            </a:r>
          </a:p>
          <a:p>
            <a:pPr marL="868680" lvl="1" indent="-457200">
              <a:buFont typeface="+mj-lt"/>
              <a:buAutoNum type="arabicPeriod"/>
            </a:pPr>
            <a:r>
              <a:rPr lang="pt-BR" dirty="0" smtClean="0"/>
              <a:t>Curiosidade motor turbo......................................................... 27.</a:t>
            </a:r>
          </a:p>
          <a:p>
            <a:pPr marL="868680" lvl="1" indent="-457200">
              <a:buFont typeface="+mj-lt"/>
              <a:buAutoNum type="arabicPeriod"/>
            </a:pPr>
            <a:r>
              <a:rPr lang="pt-BR" dirty="0" smtClean="0"/>
              <a:t>Motor </a:t>
            </a:r>
            <a:r>
              <a:rPr lang="pt-BR" dirty="0" err="1" smtClean="0"/>
              <a:t>wankel</a:t>
            </a:r>
            <a:r>
              <a:rPr lang="pt-BR" dirty="0"/>
              <a:t> </a:t>
            </a:r>
            <a:r>
              <a:rPr lang="pt-BR" dirty="0" smtClean="0"/>
              <a:t>........................................................................  </a:t>
            </a:r>
            <a:r>
              <a:rPr lang="pt-BR" dirty="0" smtClean="0"/>
              <a:t>29.</a:t>
            </a:r>
          </a:p>
          <a:p>
            <a:pPr marL="868680" lvl="1" indent="-457200">
              <a:buFont typeface="+mj-lt"/>
              <a:buAutoNum type="arabicPeriod"/>
            </a:pPr>
            <a:r>
              <a:rPr lang="pt-BR" dirty="0" smtClean="0"/>
              <a:t>Motor do ciclo </a:t>
            </a:r>
            <a:r>
              <a:rPr lang="pt-BR" dirty="0" err="1" smtClean="0"/>
              <a:t>otto</a:t>
            </a:r>
            <a:r>
              <a:rPr lang="pt-BR" dirty="0"/>
              <a:t> </a:t>
            </a:r>
            <a:r>
              <a:rPr lang="pt-BR" dirty="0" smtClean="0"/>
              <a:t>................................................................. </a:t>
            </a:r>
            <a:r>
              <a:rPr lang="pt-BR" dirty="0" smtClean="0"/>
              <a:t>31.</a:t>
            </a:r>
          </a:p>
          <a:p>
            <a:pPr marL="868680" lvl="1" indent="-457200">
              <a:buFont typeface="+mj-lt"/>
              <a:buAutoNum type="arabicPeriod"/>
            </a:pPr>
            <a:r>
              <a:rPr lang="pt-BR" dirty="0" smtClean="0"/>
              <a:t>motor do ciclo diesel</a:t>
            </a:r>
            <a:r>
              <a:rPr lang="pt-BR" dirty="0" smtClean="0"/>
              <a:t>............................................................... </a:t>
            </a:r>
            <a:r>
              <a:rPr lang="pt-BR" dirty="0" smtClean="0"/>
              <a:t>32.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876256" y="80535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Pág. do slide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95105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Funcionamento do motor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9261" y="2564904"/>
            <a:ext cx="4563033" cy="3024336"/>
          </a:xfrm>
        </p:spPr>
      </p:pic>
      <p:sp>
        <p:nvSpPr>
          <p:cNvPr id="6" name="CaixaDeTexto 5"/>
          <p:cNvSpPr txBox="1"/>
          <p:nvPr/>
        </p:nvSpPr>
        <p:spPr>
          <a:xfrm>
            <a:off x="683568" y="1412776"/>
            <a:ext cx="67687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Um motor de 4 tempos tem, como o próprio nome diz 4 fases de funcionamento:</a:t>
            </a:r>
          </a:p>
          <a:p>
            <a:r>
              <a:rPr lang="pt-BR" dirty="0"/>
              <a:t> </a:t>
            </a:r>
            <a:endParaRPr lang="pt-BR" dirty="0" smtClean="0"/>
          </a:p>
          <a:p>
            <a:r>
              <a:rPr lang="pt-BR" dirty="0" smtClean="0"/>
              <a:t>1º tempo: admissão.</a:t>
            </a:r>
          </a:p>
          <a:p>
            <a:endParaRPr lang="pt-BR" dirty="0"/>
          </a:p>
          <a:p>
            <a:r>
              <a:rPr lang="pt-BR" dirty="0" smtClean="0"/>
              <a:t>2º tempo : compreensão.</a:t>
            </a:r>
          </a:p>
          <a:p>
            <a:endParaRPr lang="pt-BR" dirty="0"/>
          </a:p>
          <a:p>
            <a:r>
              <a:rPr lang="pt-BR" dirty="0" smtClean="0"/>
              <a:t>3º tempo: expansão combustão</a:t>
            </a:r>
          </a:p>
          <a:p>
            <a:endParaRPr lang="pt-BR" dirty="0"/>
          </a:p>
          <a:p>
            <a:r>
              <a:rPr lang="pt-BR" dirty="0" smtClean="0"/>
              <a:t>4º tempo: escape exaustão.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94464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</a:t>
            </a:r>
            <a:r>
              <a:rPr lang="pt-BR" dirty="0" smtClean="0"/>
              <a:t>dmissão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Nesse primeiro estágio, a válvula de admissão abre e o pistão desce, sendo puxado pelo eixo virabrequim. Uma mistura de ar e vapor de gasolina entra pela válvula para ser “aspirada” para dentro da câmara de combustão, que está a baixa </a:t>
            </a:r>
            <a:r>
              <a:rPr lang="pt-BR" dirty="0" smtClean="0"/>
              <a:t>pressão.</a:t>
            </a:r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3105715"/>
            <a:ext cx="1933575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719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Compressão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pistão sobe e comprime a mistura de ar e vapor de gasolina. O tempo de compressão fecha quando o pistão sobe totalmente.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2492896"/>
            <a:ext cx="2232248" cy="398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983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</a:t>
            </a:r>
            <a:r>
              <a:rPr lang="pt-BR" dirty="0" smtClean="0"/>
              <a:t>ombustão/explosão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Para dar início à combustão da mistura combustível que está comprimida, solta-se uma descarga elétrica entre dois pontos da vela de ignição.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2420888"/>
            <a:ext cx="2448272" cy="399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148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</a:t>
            </a:r>
            <a:r>
              <a:rPr lang="pt-BR" dirty="0" smtClean="0"/>
              <a:t>scape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mistura de ar e combustível foi queimada, mas ficaram alguns resíduos dessa combustão que precisam ser retirados de dentro do motor. Isso é feito quando o pistão sobe, a válvula de escape abre, e os gases residuais são expulsos</a:t>
            </a:r>
            <a:r>
              <a:rPr lang="pt-BR" dirty="0" smtClean="0"/>
              <a:t>.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3402994"/>
            <a:ext cx="150495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911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Funcionamento do motor de 4 tempos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060848"/>
            <a:ext cx="4679376" cy="3816424"/>
          </a:xfrm>
        </p:spPr>
      </p:pic>
      <p:sp>
        <p:nvSpPr>
          <p:cNvPr id="6" name="Retângulo 5"/>
          <p:cNvSpPr/>
          <p:nvPr/>
        </p:nvSpPr>
        <p:spPr>
          <a:xfrm>
            <a:off x="5220072" y="2492896"/>
            <a:ext cx="25922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Ciclo de 4 tempos.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Funcionamento no carro.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Analogia a andar de bicicleta.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94795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064896" cy="1143000"/>
          </a:xfrm>
        </p:spPr>
        <p:txBody>
          <a:bodyPr/>
          <a:lstStyle/>
          <a:p>
            <a:r>
              <a:rPr lang="pt-BR" dirty="0" smtClean="0"/>
              <a:t> 	Combustível dos motores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Gasolina boa X má qualidade.</a:t>
            </a:r>
          </a:p>
          <a:p>
            <a:endParaRPr lang="pt-BR" dirty="0" smtClean="0"/>
          </a:p>
          <a:p>
            <a:r>
              <a:rPr lang="pt-BR" dirty="0" smtClean="0"/>
              <a:t>Ocorre a explosão antes da hora, ou seja </a:t>
            </a:r>
            <a:r>
              <a:rPr lang="pt-BR" dirty="0"/>
              <a:t>no 2º </a:t>
            </a:r>
            <a:r>
              <a:rPr lang="pt-BR" dirty="0" smtClean="0"/>
              <a:t>tempo (</a:t>
            </a:r>
            <a:r>
              <a:rPr lang="pt-BR" dirty="0" smtClean="0"/>
              <a:t>compressão</a:t>
            </a:r>
            <a:r>
              <a:rPr lang="pt-BR" dirty="0" smtClean="0"/>
              <a:t>)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3284984"/>
            <a:ext cx="5328592" cy="30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446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Motor Turbo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turbo é utilizado para potencializar motores a combustão, sendo a turbina um dos principais componentes para essa execução. </a:t>
            </a:r>
            <a:endParaRPr lang="pt-BR" dirty="0" smtClean="0"/>
          </a:p>
          <a:p>
            <a:r>
              <a:rPr lang="pt-BR" dirty="0" smtClean="0"/>
              <a:t>Criado </a:t>
            </a:r>
            <a:r>
              <a:rPr lang="pt-BR" dirty="0"/>
              <a:t>em 1905 pelo o engenheiro </a:t>
            </a:r>
            <a:r>
              <a:rPr lang="pt-BR" dirty="0" err="1"/>
              <a:t>Alfre</a:t>
            </a:r>
            <a:r>
              <a:rPr lang="pt-BR" dirty="0"/>
              <a:t> </a:t>
            </a:r>
            <a:r>
              <a:rPr lang="pt-BR" dirty="0" err="1"/>
              <a:t>Buchi</a:t>
            </a:r>
            <a:r>
              <a:rPr lang="pt-BR" dirty="0"/>
              <a:t> e utilizado pela primeira vez em 1920 em locomotivas a diesel sendo aplicada num motor não diesel.</a:t>
            </a:r>
          </a:p>
          <a:p>
            <a:r>
              <a:rPr lang="pt-BR" dirty="0"/>
              <a:t>Atualmente equipam 100% das locomotivas a diesel</a:t>
            </a:r>
          </a:p>
          <a:p>
            <a:r>
              <a:rPr lang="pt-BR" dirty="0" smtClean="0"/>
              <a:t>Função: </a:t>
            </a:r>
            <a:r>
              <a:rPr lang="pt-BR" dirty="0"/>
              <a:t>Comprimir o ar antes de ser admitido pelo motor;</a:t>
            </a:r>
          </a:p>
          <a:p>
            <a:r>
              <a:rPr lang="pt-BR" dirty="0"/>
              <a:t>Dividido em duas </a:t>
            </a:r>
            <a:r>
              <a:rPr lang="pt-BR" dirty="0" smtClean="0"/>
              <a:t>partes: </a:t>
            </a:r>
            <a:r>
              <a:rPr lang="pt-BR" dirty="0"/>
              <a:t>Turbina </a:t>
            </a:r>
          </a:p>
          <a:p>
            <a:r>
              <a:rPr lang="pt-BR" dirty="0"/>
              <a:t>			Compressor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4647725"/>
            <a:ext cx="24384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51505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Motor Turbo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Atualmente equipam 100% das locomotivas a diesel</a:t>
            </a:r>
          </a:p>
          <a:p>
            <a:r>
              <a:rPr lang="pt-BR" dirty="0"/>
              <a:t>Função : Comprimir o ar antes de ser admitido pelo motor;</a:t>
            </a:r>
          </a:p>
          <a:p>
            <a:endParaRPr lang="pt-BR" dirty="0" smtClean="0"/>
          </a:p>
          <a:p>
            <a:r>
              <a:rPr lang="pt-BR" dirty="0" smtClean="0"/>
              <a:t>Dividido </a:t>
            </a:r>
            <a:r>
              <a:rPr lang="pt-BR" dirty="0"/>
              <a:t>em duas partes </a:t>
            </a:r>
            <a:r>
              <a:rPr lang="pt-BR" dirty="0" smtClean="0"/>
              <a:t>:</a:t>
            </a:r>
          </a:p>
          <a:p>
            <a:endParaRPr lang="pt-BR" dirty="0" smtClean="0"/>
          </a:p>
          <a:p>
            <a:r>
              <a:rPr lang="pt-BR" dirty="0" smtClean="0"/>
              <a:t>Turbina (quente)</a:t>
            </a:r>
            <a:endParaRPr lang="pt-BR" dirty="0"/>
          </a:p>
          <a:p>
            <a:pPr marL="114300" indent="0">
              <a:buNone/>
            </a:pPr>
            <a:r>
              <a:rPr lang="pt-BR" dirty="0"/>
              <a:t>			</a:t>
            </a:r>
            <a:endParaRPr lang="pt-BR" dirty="0" smtClean="0"/>
          </a:p>
          <a:p>
            <a:r>
              <a:rPr lang="pt-BR" dirty="0" smtClean="0"/>
              <a:t>Compressor(fria)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3212975"/>
            <a:ext cx="4608512" cy="345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99958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Motor </a:t>
            </a:r>
            <a:r>
              <a:rPr lang="pt-BR" dirty="0" err="1" smtClean="0"/>
              <a:t>Wankel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Motor </a:t>
            </a:r>
            <a:r>
              <a:rPr lang="pt-BR" b="1" dirty="0" err="1"/>
              <a:t>Wankel</a:t>
            </a:r>
            <a:r>
              <a:rPr lang="pt-BR" dirty="0"/>
              <a:t> - é um </a:t>
            </a:r>
            <a:r>
              <a:rPr lang="pt-BR" dirty="0" smtClean="0"/>
              <a:t>motor rotativo</a:t>
            </a:r>
            <a:r>
              <a:rPr lang="pt-BR" dirty="0"/>
              <a:t> de combustão interna, inventado por </a:t>
            </a:r>
            <a:r>
              <a:rPr lang="pt-BR" dirty="0" smtClean="0"/>
              <a:t>Felix </a:t>
            </a:r>
            <a:r>
              <a:rPr lang="pt-BR" dirty="0" err="1" smtClean="0"/>
              <a:t>Wankel</a:t>
            </a:r>
            <a:r>
              <a:rPr lang="pt-BR" dirty="0" smtClean="0"/>
              <a:t>, </a:t>
            </a:r>
            <a:r>
              <a:rPr lang="pt-BR" dirty="0"/>
              <a:t>que utiliza </a:t>
            </a:r>
            <a:r>
              <a:rPr lang="pt-BR" dirty="0" smtClean="0"/>
              <a:t>rotores</a:t>
            </a:r>
            <a:r>
              <a:rPr lang="pt-BR" dirty="0"/>
              <a:t> com formato semelhante ao de um triângulo em vez dos </a:t>
            </a:r>
            <a:r>
              <a:rPr lang="pt-BR" dirty="0" smtClean="0"/>
              <a:t>pistões</a:t>
            </a:r>
            <a:r>
              <a:rPr lang="pt-BR" dirty="0"/>
              <a:t> dos motores </a:t>
            </a:r>
            <a:r>
              <a:rPr lang="pt-BR" dirty="0" smtClean="0"/>
              <a:t>alternativos convencionais</a:t>
            </a:r>
          </a:p>
          <a:p>
            <a:r>
              <a:rPr lang="pt-BR" dirty="0" smtClean="0"/>
              <a:t>Menor </a:t>
            </a:r>
            <a:r>
              <a:rPr lang="pt-BR" dirty="0"/>
              <a:t>e maior </a:t>
            </a:r>
            <a:r>
              <a:rPr lang="pt-BR" dirty="0" smtClean="0"/>
              <a:t>potência </a:t>
            </a:r>
            <a:endParaRPr lang="pt-BR" dirty="0"/>
          </a:p>
          <a:p>
            <a:r>
              <a:rPr lang="pt-BR" dirty="0"/>
              <a:t>Funcionamento de 4 </a:t>
            </a:r>
            <a:r>
              <a:rPr lang="pt-BR" dirty="0" smtClean="0"/>
              <a:t>tempos</a:t>
            </a:r>
          </a:p>
          <a:p>
            <a:endParaRPr lang="pt-BR" dirty="0"/>
          </a:p>
          <a:p>
            <a:r>
              <a:rPr lang="pt-BR" dirty="0"/>
              <a:t>Não há válvula de admissão </a:t>
            </a:r>
          </a:p>
          <a:p>
            <a:r>
              <a:rPr lang="pt-BR" dirty="0"/>
              <a:t> 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3068960"/>
            <a:ext cx="2592288" cy="331812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703" y="4581128"/>
            <a:ext cx="4888401" cy="208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7327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064" y="0"/>
            <a:ext cx="7620000" cy="1143000"/>
          </a:xfrm>
        </p:spPr>
        <p:txBody>
          <a:bodyPr/>
          <a:lstStyle/>
          <a:p>
            <a:r>
              <a:rPr lang="pt-BR" dirty="0" smtClean="0"/>
              <a:t>Breve história evolutiva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7620000" cy="5328592"/>
          </a:xfrm>
        </p:spPr>
        <p:txBody>
          <a:bodyPr>
            <a:normAutofit fontScale="77500" lnSpcReduction="20000"/>
          </a:bodyPr>
          <a:lstStyle/>
          <a:p>
            <a:r>
              <a:rPr lang="pt-BR" dirty="0"/>
              <a:t> 1824: </a:t>
            </a:r>
            <a:r>
              <a:rPr lang="pt-BR" dirty="0" err="1"/>
              <a:t>Sadi</a:t>
            </a:r>
            <a:r>
              <a:rPr lang="pt-BR" dirty="0"/>
              <a:t> CARNOT escreve “Reflexões sobre a potência motriz do fogo”; </a:t>
            </a:r>
            <a:r>
              <a:rPr lang="pt-BR" dirty="0" smtClean="0"/>
              <a:t></a:t>
            </a:r>
          </a:p>
          <a:p>
            <a:endParaRPr lang="pt-BR" dirty="0" smtClean="0"/>
          </a:p>
          <a:p>
            <a:r>
              <a:rPr lang="pt-BR" dirty="0" smtClean="0"/>
              <a:t> </a:t>
            </a:r>
            <a:r>
              <a:rPr lang="pt-BR" dirty="0"/>
              <a:t>1860: LENOIR escreve na Bélgica: “O motor sem compressão”;  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1862</a:t>
            </a:r>
            <a:r>
              <a:rPr lang="pt-BR" dirty="0"/>
              <a:t>: França. Alphonse BEAU </a:t>
            </a:r>
            <a:r>
              <a:rPr lang="pt-BR" dirty="0" err="1"/>
              <a:t>du</a:t>
            </a:r>
            <a:r>
              <a:rPr lang="pt-BR" dirty="0"/>
              <a:t> ROCHAS define teoricamente o ciclo do motor a 4 tempos;  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1876</a:t>
            </a:r>
            <a:r>
              <a:rPr lang="pt-BR" dirty="0"/>
              <a:t>: Nicolas OTTO constrói o primeiro motor a combustão, seguindo a teoria de BEAU </a:t>
            </a:r>
            <a:r>
              <a:rPr lang="pt-BR" dirty="0" err="1"/>
              <a:t>du</a:t>
            </a:r>
            <a:r>
              <a:rPr lang="pt-BR" dirty="0"/>
              <a:t> ROCHAS;  Taxa de compressão: 2,5:1 e rendimento de 15%.  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1884</a:t>
            </a:r>
            <a:r>
              <a:rPr lang="pt-BR" dirty="0"/>
              <a:t>: Primeiro automóvel em </a:t>
            </a:r>
            <a:r>
              <a:rPr lang="pt-BR" dirty="0" smtClean="0"/>
              <a:t>12/12/1884</a:t>
            </a:r>
          </a:p>
          <a:p>
            <a:r>
              <a:rPr lang="pt-BR" dirty="0" smtClean="0"/>
              <a:t> </a:t>
            </a:r>
            <a:r>
              <a:rPr lang="pt-BR" dirty="0"/>
              <a:t>na </a:t>
            </a:r>
            <a:r>
              <a:rPr lang="pt-BR" dirty="0" smtClean="0"/>
              <a:t>França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/>
              <a:t> E antes dele, em 1673, o físico alemão Christian Huygens, a mando do rei Louis XIV, da França, desenvolveu o primeiro motor a combustão interna. A pólvora, mas a combustão interna.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7881" y="3645024"/>
            <a:ext cx="3335293" cy="208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348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Vantagens X Desvantagens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3968" y="1573763"/>
            <a:ext cx="2746648" cy="4800600"/>
          </a:xfrm>
        </p:spPr>
        <p:txBody>
          <a:bodyPr/>
          <a:lstStyle/>
          <a:p>
            <a:r>
              <a:rPr lang="pt-BR" dirty="0"/>
              <a:t>Pouca </a:t>
            </a:r>
            <a:r>
              <a:rPr lang="pt-BR" dirty="0" smtClean="0"/>
              <a:t>elasticidade.</a:t>
            </a:r>
          </a:p>
          <a:p>
            <a:pPr>
              <a:buNone/>
            </a:pPr>
            <a:r>
              <a:rPr lang="pt-BR" dirty="0" smtClean="0"/>
              <a:t> </a:t>
            </a:r>
            <a:endParaRPr lang="pt-BR" dirty="0"/>
          </a:p>
          <a:p>
            <a:r>
              <a:rPr lang="pt-BR" dirty="0"/>
              <a:t>Dificuldade em obter boa vedação entre o rotor e a parede da câmara de </a:t>
            </a:r>
            <a:r>
              <a:rPr lang="pt-BR" dirty="0" smtClean="0"/>
              <a:t>combustão. </a:t>
            </a:r>
          </a:p>
          <a:p>
            <a:endParaRPr lang="pt-BR" dirty="0"/>
          </a:p>
          <a:p>
            <a:r>
              <a:rPr lang="pt-BR" dirty="0"/>
              <a:t>Alta emissão de poluentes </a:t>
            </a:r>
            <a:r>
              <a:rPr lang="pt-BR" dirty="0" smtClean="0"/>
              <a:t>.</a:t>
            </a:r>
            <a:endParaRPr lang="pt-BR" dirty="0"/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95536" y="1700808"/>
            <a:ext cx="36724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Menos peças </a:t>
            </a:r>
            <a:r>
              <a:rPr lang="pt-BR" dirty="0" smtClean="0"/>
              <a:t>moveis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Movimento mais </a:t>
            </a:r>
            <a:r>
              <a:rPr lang="pt-BR" dirty="0" smtClean="0"/>
              <a:t>suave.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Bom rendimento </a:t>
            </a:r>
            <a:r>
              <a:rPr lang="pt-BR" dirty="0" smtClean="0"/>
              <a:t>especifico</a:t>
            </a:r>
            <a:r>
              <a:rPr lang="pt-BR" dirty="0"/>
              <a:t>.</a:t>
            </a:r>
            <a:r>
              <a:rPr lang="pt-BR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motor </a:t>
            </a:r>
            <a:r>
              <a:rPr lang="pt-BR" dirty="0"/>
              <a:t>de dois rotores e dois </a:t>
            </a:r>
            <a:r>
              <a:rPr lang="pt-BR" dirty="0" smtClean="0"/>
              <a:t>turbo compressores </a:t>
            </a:r>
            <a:r>
              <a:rPr lang="pt-BR" dirty="0"/>
              <a:t>gera 280 cavalos </a:t>
            </a:r>
            <a:r>
              <a:rPr lang="pt-BR" dirty="0" smtClean="0"/>
              <a:t>.</a:t>
            </a: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8350602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Motor do ciclo de </a:t>
            </a:r>
            <a:r>
              <a:rPr lang="pt-BR" dirty="0" err="1"/>
              <a:t>otto</a:t>
            </a:r>
            <a:r>
              <a:rPr lang="pt-BR" dirty="0"/>
              <a:t>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/>
              <a:t>Nikolaus</a:t>
            </a:r>
            <a:r>
              <a:rPr lang="pt-BR" dirty="0"/>
              <a:t> August </a:t>
            </a:r>
            <a:r>
              <a:rPr lang="pt-BR" dirty="0" smtClean="0"/>
              <a:t>Otto (</a:t>
            </a:r>
            <a:r>
              <a:rPr lang="pt-BR" dirty="0"/>
              <a:t>1832-1891), engenheiro alemão </a:t>
            </a:r>
          </a:p>
          <a:p>
            <a:r>
              <a:rPr lang="pt-BR" dirty="0"/>
              <a:t>Inventor e construtor do primeiro motor de combustão interna de 4 tempos (</a:t>
            </a:r>
            <a:r>
              <a:rPr lang="pt-BR" dirty="0" smtClean="0"/>
              <a:t>Admissão</a:t>
            </a:r>
            <a:r>
              <a:rPr lang="pt-BR" dirty="0"/>
              <a:t>, compressão, explosão/combustão, escape)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3230280"/>
            <a:ext cx="6179339" cy="362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49222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Motor de ciclo Diesel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 </a:t>
            </a:r>
            <a:r>
              <a:rPr lang="pt-BR" b="1" dirty="0"/>
              <a:t>motor Diesel</a:t>
            </a:r>
            <a:r>
              <a:rPr lang="pt-BR" dirty="0"/>
              <a:t> ou </a:t>
            </a:r>
            <a:r>
              <a:rPr lang="pt-BR" b="1" dirty="0"/>
              <a:t>motor de ignição por compressão</a:t>
            </a:r>
            <a:r>
              <a:rPr lang="pt-BR" dirty="0"/>
              <a:t> é um </a:t>
            </a:r>
            <a:r>
              <a:rPr lang="pt-BR" dirty="0" smtClean="0"/>
              <a:t>motor de combustão interna</a:t>
            </a:r>
            <a:r>
              <a:rPr lang="pt-BR" dirty="0"/>
              <a:t> inventado pelo </a:t>
            </a:r>
            <a:r>
              <a:rPr lang="pt-BR" dirty="0" smtClean="0"/>
              <a:t>engenheiro alemão Rudolph Diesel(1858-1913</a:t>
            </a:r>
            <a:r>
              <a:rPr lang="pt-BR" dirty="0"/>
              <a:t>), em que a </a:t>
            </a:r>
            <a:r>
              <a:rPr lang="pt-BR" dirty="0" smtClean="0"/>
              <a:t>combustão</a:t>
            </a:r>
            <a:r>
              <a:rPr lang="pt-BR" dirty="0"/>
              <a:t> se faz pelo aumento da </a:t>
            </a:r>
            <a:r>
              <a:rPr lang="pt-BR" dirty="0" smtClean="0"/>
              <a:t>temperatura</a:t>
            </a:r>
            <a:r>
              <a:rPr lang="pt-BR" dirty="0"/>
              <a:t> provocado pela compressão do </a:t>
            </a:r>
            <a:r>
              <a:rPr lang="pt-BR" dirty="0" smtClean="0"/>
              <a:t>ar.</a:t>
            </a:r>
          </a:p>
          <a:p>
            <a:r>
              <a:rPr lang="pt-BR" dirty="0"/>
              <a:t>Aspira apenas ar</a:t>
            </a:r>
          </a:p>
          <a:p>
            <a:r>
              <a:rPr lang="pt-BR" dirty="0"/>
              <a:t>Pressão e temperaturas altas no final da compressão </a:t>
            </a:r>
          </a:p>
          <a:p>
            <a:endParaRPr lang="pt-BR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4262446"/>
            <a:ext cx="2846671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74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Otto x Diesel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1081405" y="2588260"/>
          <a:ext cx="6371590" cy="2824480"/>
        </p:xfrm>
        <a:graphic>
          <a:graphicData uri="http://schemas.openxmlformats.org/drawingml/2006/table">
            <a:tbl>
              <a:tblPr/>
              <a:tblGrid>
                <a:gridCol w="1689100"/>
                <a:gridCol w="2430145"/>
                <a:gridCol w="2252345"/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pt-BR" sz="1000" b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Motores de Combustão Interna Pistão</a:t>
                      </a:r>
                      <a:endParaRPr lang="pt-BR" b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pt-BR" sz="1000" b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Característica</a:t>
                      </a:r>
                      <a:endParaRPr lang="pt-BR" b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pt-BR" sz="1000" b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Ciclo Otto</a:t>
                      </a:r>
                      <a:endParaRPr lang="pt-BR" b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pt-BR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Ciclo Diesel</a:t>
                      </a:r>
                      <a:endParaRPr lang="pt-BR" b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pt-BR" sz="1000" b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Ignição</a:t>
                      </a:r>
                      <a:endParaRPr lang="pt-BR" b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pt-BR" sz="1000" b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Por centelha</a:t>
                      </a:r>
                      <a:endParaRPr lang="pt-BR" b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pt-BR" sz="1000" b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Auto ignição</a:t>
                      </a:r>
                      <a:endParaRPr lang="pt-BR" b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pt-BR" sz="1000" b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Formação da mistura</a:t>
                      </a:r>
                      <a:endParaRPr lang="pt-BR" b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pt-BR" sz="1000" b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carburador</a:t>
                      </a:r>
                      <a:endParaRPr lang="pt-BR" b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pt-BR" sz="1000" b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Injeção</a:t>
                      </a:r>
                      <a:endParaRPr lang="pt-BR" b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pt-BR" sz="1000" b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Relação de compressão</a:t>
                      </a:r>
                      <a:endParaRPr lang="pt-BR" b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pt-BR" sz="1000" b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até 8:1</a:t>
                      </a:r>
                      <a:endParaRPr lang="pt-BR" b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pt-BR" sz="1000" b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É comprimida uma mistura de ar + combustível.</a:t>
                      </a:r>
                      <a:endParaRPr lang="pt-BR" b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pt-BR" sz="1000" b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 ar é comprimido a mais baixas pressões, a temperatura atingida fica abaixo da auto ignição.</a:t>
                      </a:r>
                      <a:endParaRPr lang="pt-BR" b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pt-BR" sz="1000" b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 até 20:1</a:t>
                      </a:r>
                      <a:endParaRPr lang="pt-BR" b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pt-BR" sz="1000" b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Somente ar é comprimido</a:t>
                      </a:r>
                      <a:endParaRPr lang="pt-BR" b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pt-BR" sz="1000" b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 ar é comprimido até atingir uma temperatura acima da auto ignição.</a:t>
                      </a:r>
                      <a:endParaRPr lang="pt-BR" b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pt-BR" sz="1000" b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Combustível</a:t>
                      </a:r>
                      <a:endParaRPr lang="pt-BR" b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pt-BR" sz="1000" b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Gasolina, álcool, gás natural</a:t>
                      </a:r>
                      <a:endParaRPr lang="pt-BR" b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pt-BR" sz="1000" b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Óleo diesel ou gás natural + 20% de óleo diesel</a:t>
                      </a:r>
                      <a:endParaRPr lang="pt-BR" b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pt-BR" sz="1000" b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Ciclo a ar ideal</a:t>
                      </a:r>
                      <a:endParaRPr lang="pt-BR" b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pt-BR" sz="1000" b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 calor entra a volume constante</a:t>
                      </a:r>
                      <a:endParaRPr lang="pt-BR" b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pt-BR" sz="1000" b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 calor entra a pressão constante</a:t>
                      </a:r>
                      <a:endParaRPr lang="pt-BR" b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654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>
                <a:hlinkClick r:id="rId2"/>
              </a:rPr>
              <a:t>http://mechstuff.com/how-does-a-wankel-engine-work</a:t>
            </a:r>
            <a:r>
              <a:rPr lang="pt-BR" dirty="0" smtClean="0">
                <a:hlinkClick r:id="rId2"/>
              </a:rPr>
              <a:t>/</a:t>
            </a:r>
          </a:p>
          <a:p>
            <a:endParaRPr lang="pt-BR" dirty="0">
              <a:hlinkClick r:id="rId2"/>
            </a:endParaRPr>
          </a:p>
          <a:p>
            <a:r>
              <a:rPr lang="pt-BR" dirty="0" smtClean="0">
                <a:hlinkClick r:id="rId2"/>
              </a:rPr>
              <a:t>https</a:t>
            </a:r>
            <a:r>
              <a:rPr lang="pt-BR" dirty="0">
                <a:hlinkClick r:id="rId2"/>
              </a:rPr>
              <a:t>://</a:t>
            </a:r>
            <a:r>
              <a:rPr lang="pt-BR" dirty="0" smtClean="0">
                <a:hlinkClick r:id="rId2"/>
              </a:rPr>
              <a:t>mundoeducacao.bol.uol.com.br/quimica/funcionamento-motor-combustao-interna.htm</a:t>
            </a:r>
            <a:endParaRPr lang="pt-BR" dirty="0" smtClean="0"/>
          </a:p>
          <a:p>
            <a:r>
              <a:rPr lang="pt-BR" dirty="0">
                <a:hlinkClick r:id="rId3"/>
              </a:rPr>
              <a:t>http://</a:t>
            </a:r>
            <a:r>
              <a:rPr lang="pt-BR" dirty="0" smtClean="0">
                <a:hlinkClick r:id="rId3"/>
              </a:rPr>
              <a:t>www.damec.ct.utfpr.edu.br/motores/downloads/1%20INTRODU%C3%87%C3%83O%20AOS%20MOTORES.pdf</a:t>
            </a:r>
            <a:endParaRPr lang="pt-BR" dirty="0" smtClean="0"/>
          </a:p>
          <a:p>
            <a:r>
              <a:rPr lang="pt-BR" dirty="0">
                <a:hlinkClick r:id="rId4"/>
              </a:rPr>
              <a:t>https://</a:t>
            </a:r>
            <a:r>
              <a:rPr lang="pt-BR" dirty="0" smtClean="0">
                <a:hlinkClick r:id="rId4"/>
              </a:rPr>
              <a:t>wp.ufpel.edu.br/mlaura/files/2013/01/Apostila-de-Motores-a-Combust%C3%A3o-Interna.pdf</a:t>
            </a:r>
            <a:endParaRPr lang="pt-BR" dirty="0" smtClean="0"/>
          </a:p>
          <a:p>
            <a:r>
              <a:rPr lang="pt-BR" dirty="0">
                <a:hlinkClick r:id="rId5"/>
              </a:rPr>
              <a:t>https://paginas.fe.up.pt/~</a:t>
            </a:r>
            <a:r>
              <a:rPr lang="pt-BR" dirty="0" smtClean="0">
                <a:hlinkClick r:id="rId5"/>
              </a:rPr>
              <a:t>projfeup/submit_14_15/uploads/relat_1M06_1.pdf</a:t>
            </a:r>
            <a:endParaRPr lang="pt-BR" dirty="0" smtClean="0"/>
          </a:p>
          <a:p>
            <a:r>
              <a:rPr lang="pt-BR" dirty="0">
                <a:hlinkClick r:id="rId6"/>
              </a:rPr>
              <a:t>https://autocarup.com.br/introducao-aos-motores-a-combustao-interna</a:t>
            </a:r>
            <a:r>
              <a:rPr lang="pt-BR" dirty="0" smtClean="0">
                <a:hlinkClick r:id="rId6"/>
              </a:rPr>
              <a:t>/</a:t>
            </a:r>
            <a:endParaRPr lang="pt-BR" dirty="0" smtClean="0"/>
          </a:p>
          <a:p>
            <a:r>
              <a:rPr lang="pt-BR" dirty="0">
                <a:hlinkClick r:id="rId7"/>
              </a:rPr>
              <a:t>http://energiainteligenteufjf.com/como-funciona/como-funciona-motores-a-combustao-interna</a:t>
            </a:r>
            <a:r>
              <a:rPr lang="pt-BR" dirty="0" smtClean="0">
                <a:hlinkClick r:id="rId7"/>
              </a:rPr>
              <a:t>/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65823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Dúvidas....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11413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Definição-motor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Motor é uma máquina que converte qualquer forma de energia em trabalho mecânico. </a:t>
            </a:r>
            <a:endParaRPr lang="pt-BR" dirty="0" smtClean="0"/>
          </a:p>
          <a:p>
            <a:r>
              <a:rPr lang="pt-BR" dirty="0" smtClean="0"/>
              <a:t>O </a:t>
            </a:r>
            <a:r>
              <a:rPr lang="pt-BR" dirty="0"/>
              <a:t>motor de combustão transforma energia térmica (calorífica) em trabalho mecânico (energia mecânica</a:t>
            </a:r>
            <a:r>
              <a:rPr lang="pt-BR" dirty="0" smtClean="0"/>
              <a:t>)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 </a:t>
            </a:r>
            <a:r>
              <a:rPr lang="pt-BR" dirty="0"/>
              <a:t>Quanto ao tipo de combustão, os motores podem ser: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3212976"/>
            <a:ext cx="5976664" cy="260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514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Motores de combustão externa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Os </a:t>
            </a:r>
            <a:r>
              <a:rPr lang="pt-BR" b="1" dirty="0"/>
              <a:t>motores</a:t>
            </a:r>
            <a:r>
              <a:rPr lang="pt-BR" dirty="0"/>
              <a:t> de </a:t>
            </a:r>
            <a:r>
              <a:rPr lang="pt-BR" b="1" dirty="0"/>
              <a:t>combustão externa</a:t>
            </a:r>
            <a:r>
              <a:rPr lang="pt-BR" dirty="0"/>
              <a:t> são aqueles onde a queima de combustível ocorre fora do </a:t>
            </a:r>
            <a:r>
              <a:rPr lang="pt-BR" b="1" dirty="0"/>
              <a:t>motor</a:t>
            </a:r>
            <a:r>
              <a:rPr lang="pt-BR" dirty="0"/>
              <a:t>. </a:t>
            </a:r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  <a:p>
            <a:r>
              <a:rPr lang="pt-BR" dirty="0" smtClean="0"/>
              <a:t>O </a:t>
            </a:r>
            <a:r>
              <a:rPr lang="pt-BR" b="1" dirty="0" smtClean="0"/>
              <a:t>motor</a:t>
            </a:r>
            <a:r>
              <a:rPr lang="pt-BR" dirty="0"/>
              <a:t> a vapor é um exemplo típico.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516" y="2492896"/>
            <a:ext cx="6224415" cy="244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420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Motores de combustão interna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r>
              <a:rPr lang="pt-BR" b="1" dirty="0"/>
              <a:t>Motor de combustão interna</a:t>
            </a:r>
            <a:r>
              <a:rPr lang="pt-BR" dirty="0"/>
              <a:t> </a:t>
            </a:r>
            <a:r>
              <a:rPr lang="pt-BR" dirty="0" smtClean="0"/>
              <a:t>são aqueles </a:t>
            </a:r>
            <a:r>
              <a:rPr lang="pt-BR" dirty="0"/>
              <a:t>que utilizam os próprios gases de combustão como </a:t>
            </a:r>
            <a:r>
              <a:rPr lang="pt-BR" dirty="0" smtClean="0"/>
              <a:t>fluido</a:t>
            </a:r>
            <a:r>
              <a:rPr lang="pt-BR" dirty="0"/>
              <a:t> de </a:t>
            </a:r>
            <a:r>
              <a:rPr lang="pt-BR" dirty="0" smtClean="0"/>
              <a:t>trabalho, </a:t>
            </a:r>
            <a:r>
              <a:rPr lang="pt-BR" dirty="0"/>
              <a:t>ou seja, são estes gases que realizam os processos de compressão, aumento de temperatura (queima), expansão e finalmente </a:t>
            </a:r>
            <a:r>
              <a:rPr lang="pt-BR" dirty="0" smtClean="0"/>
              <a:t>exaustão, e esse processo ocorre dentro do cilindro.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3789040"/>
            <a:ext cx="4032448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586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Conceitos preliminares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Os motores a combustão interna são aqueles em que o combustível é queimado </a:t>
            </a:r>
            <a:r>
              <a:rPr lang="pt-BR" dirty="0" smtClean="0"/>
              <a:t>internamente.</a:t>
            </a:r>
          </a:p>
          <a:p>
            <a:r>
              <a:rPr lang="pt-BR" dirty="0" smtClean="0"/>
              <a:t>Um </a:t>
            </a:r>
            <a:r>
              <a:rPr lang="pt-BR" dirty="0"/>
              <a:t>mecanismo constituído por pistão, biela e virabrequim é que transforma a energia térmica (calorífica) em energia mecânica. </a:t>
            </a:r>
            <a:endParaRPr lang="pt-BR" dirty="0" smtClean="0"/>
          </a:p>
          <a:p>
            <a:endParaRPr lang="pt-BR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3356992"/>
            <a:ext cx="5364088" cy="307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786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Partes componentes do motor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Principais partes  fixas do motor: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114800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5" name="Picture 4" descr="motor ger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7256" y="2132856"/>
            <a:ext cx="3384550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7305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Cabeçote do motor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cabeçote é a parte superior do motor;</a:t>
            </a:r>
          </a:p>
          <a:p>
            <a:r>
              <a:rPr lang="pt-BR" dirty="0"/>
              <a:t>são fabricados  em ferro fundido ou alumínio. </a:t>
            </a:r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2492896"/>
            <a:ext cx="4091136" cy="409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423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Adjacê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478</TotalTime>
  <Words>1239</Words>
  <Application>Microsoft Office PowerPoint</Application>
  <PresentationFormat>Apresentação na tela (4:3)</PresentationFormat>
  <Paragraphs>206</Paragraphs>
  <Slides>35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6" baseType="lpstr">
      <vt:lpstr>Adjacência</vt:lpstr>
      <vt:lpstr>Slide 1</vt:lpstr>
      <vt:lpstr>Agenda</vt:lpstr>
      <vt:lpstr>Breve história evolutiva</vt:lpstr>
      <vt:lpstr>Definição-motor</vt:lpstr>
      <vt:lpstr>Motores de combustão externa</vt:lpstr>
      <vt:lpstr>Motores de combustão interna</vt:lpstr>
      <vt:lpstr>Conceitos preliminares</vt:lpstr>
      <vt:lpstr>Partes componentes do motor</vt:lpstr>
      <vt:lpstr>Cabeçote do motor</vt:lpstr>
      <vt:lpstr>Bloco do motor </vt:lpstr>
      <vt:lpstr>Cárter do motor</vt:lpstr>
      <vt:lpstr>Principais componentes do cabeçote</vt:lpstr>
      <vt:lpstr>Principais componentes do cabeçote</vt:lpstr>
      <vt:lpstr>Pistão</vt:lpstr>
      <vt:lpstr>Anéis de segmento</vt:lpstr>
      <vt:lpstr>Biela</vt:lpstr>
      <vt:lpstr>Virabrequim</vt:lpstr>
      <vt:lpstr>Volante</vt:lpstr>
      <vt:lpstr>Mancais</vt:lpstr>
      <vt:lpstr>Funcionamento do motor</vt:lpstr>
      <vt:lpstr>Admissão</vt:lpstr>
      <vt:lpstr>Compressão</vt:lpstr>
      <vt:lpstr>Combustão/explosão</vt:lpstr>
      <vt:lpstr>Escape</vt:lpstr>
      <vt:lpstr>Funcionamento do motor de 4 tempos</vt:lpstr>
      <vt:lpstr>  Combustível dos motores</vt:lpstr>
      <vt:lpstr>Motor Turbo</vt:lpstr>
      <vt:lpstr>Motor Turbo</vt:lpstr>
      <vt:lpstr>Motor Wankel</vt:lpstr>
      <vt:lpstr>Vantagens X Desvantagens</vt:lpstr>
      <vt:lpstr>Motor do ciclo de otto </vt:lpstr>
      <vt:lpstr>Motor de ciclo Diesel</vt:lpstr>
      <vt:lpstr>Otto x Diesel</vt:lpstr>
      <vt:lpstr>Referências</vt:lpstr>
      <vt:lpstr>Dúvidas....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nilsilveira1971@yahoo.com.br</dc:creator>
  <cp:lastModifiedBy> </cp:lastModifiedBy>
  <cp:revision>30</cp:revision>
  <dcterms:created xsi:type="dcterms:W3CDTF">2019-05-19T12:13:56Z</dcterms:created>
  <dcterms:modified xsi:type="dcterms:W3CDTF">2019-05-29T00:17:58Z</dcterms:modified>
</cp:coreProperties>
</file>